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8288000" cy="10287000"/>
  <p:notesSz cx="6858000" cy="9144000"/>
  <p:embeddedFontLst>
    <p:embeddedFont>
      <p:font typeface="Anton" pitchFamily="2" charset="-93"/>
      <p:regular r:id="rId11"/>
    </p:embeddedFont>
    <p:embeddedFont>
      <p:font typeface="Bebas Neue Cyrillic" panose="020B0604020202020204" charset="0"/>
      <p:regular r:id="rId12"/>
    </p:embeddedFont>
    <p:embeddedFont>
      <p:font typeface="Francois One" panose="020B0604020202020204" charset="-93"/>
      <p:regular r:id="rId13"/>
    </p:embeddedFont>
    <p:embeddedFont>
      <p:font typeface="Montserrat" panose="00000500000000000000" pitchFamily="2" charset="-93"/>
      <p:regular r:id="rId14"/>
      <p:bold r:id="rId15"/>
      <p:italic r:id="rId16"/>
      <p:boldItalic r:id="rId17"/>
    </p:embeddedFont>
    <p:embeddedFont>
      <p:font typeface="Poppins Bold" panose="020B0604020202020204" charset="0"/>
      <p:regular r:id="rId18"/>
    </p:embeddedFont>
    <p:embeddedFont>
      <p:font typeface="Roboto" pitchFamily="2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hyperlink" Target="https://logos-world.net/react-logo/" TargetMode="External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pixabay.com/en/update-upgrade-renew-improve-1672346/" TargetMode="Externa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-406193" y="2907280"/>
            <a:ext cx="12754646" cy="4560930"/>
            <a:chOff x="0" y="0"/>
            <a:chExt cx="3637720" cy="13008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37721" cy="1300811"/>
            </a:xfrm>
            <a:custGeom>
              <a:avLst/>
              <a:gdLst/>
              <a:ahLst/>
              <a:cxnLst/>
              <a:rect l="l" t="t" r="r" b="b"/>
              <a:pathLst>
                <a:path w="3637721" h="1300811">
                  <a:moveTo>
                    <a:pt x="3513260" y="1300811"/>
                  </a:moveTo>
                  <a:lnTo>
                    <a:pt x="124460" y="1300811"/>
                  </a:lnTo>
                  <a:cubicBezTo>
                    <a:pt x="55880" y="1300811"/>
                    <a:pt x="0" y="1244931"/>
                    <a:pt x="0" y="117635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13260" y="0"/>
                  </a:lnTo>
                  <a:cubicBezTo>
                    <a:pt x="3581840" y="0"/>
                    <a:pt x="3637721" y="55880"/>
                    <a:pt x="3637721" y="124460"/>
                  </a:cubicBezTo>
                  <a:lnTo>
                    <a:pt x="3637721" y="1176351"/>
                  </a:lnTo>
                  <a:cubicBezTo>
                    <a:pt x="3637721" y="1244931"/>
                    <a:pt x="3581840" y="1300811"/>
                    <a:pt x="3513260" y="1300811"/>
                  </a:cubicBezTo>
                  <a:close/>
                </a:path>
              </a:pathLst>
            </a:custGeom>
            <a:solidFill>
              <a:srgbClr val="70ADFA">
                <a:alpha val="89804"/>
              </a:srgbClr>
            </a:solid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5" name="AutoShape 5"/>
          <p:cNvSpPr/>
          <p:nvPr/>
        </p:nvSpPr>
        <p:spPr>
          <a:xfrm>
            <a:off x="1052512" y="3262927"/>
            <a:ext cx="0" cy="3761147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6" name="Freeform 6"/>
          <p:cNvSpPr/>
          <p:nvPr/>
        </p:nvSpPr>
        <p:spPr>
          <a:xfrm>
            <a:off x="1028700" y="1580609"/>
            <a:ext cx="430609" cy="484511"/>
          </a:xfrm>
          <a:custGeom>
            <a:avLst/>
            <a:gdLst/>
            <a:ahLst/>
            <a:cxnLst/>
            <a:rect l="l" t="t" r="r" b="b"/>
            <a:pathLst>
              <a:path w="430609" h="484511">
                <a:moveTo>
                  <a:pt x="0" y="0"/>
                </a:moveTo>
                <a:lnTo>
                  <a:pt x="430609" y="0"/>
                </a:lnTo>
                <a:lnTo>
                  <a:pt x="430609" y="484511"/>
                </a:lnTo>
                <a:lnTo>
                  <a:pt x="0" y="4845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7" name="TextBox 7"/>
          <p:cNvSpPr txBox="1"/>
          <p:nvPr/>
        </p:nvSpPr>
        <p:spPr>
          <a:xfrm>
            <a:off x="1647799" y="3320077"/>
            <a:ext cx="7945055" cy="2508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22"/>
              </a:lnSpc>
            </a:pPr>
            <a:r>
              <a:rPr lang="en-US" sz="8770">
                <a:solidFill>
                  <a:srgbClr val="000000"/>
                </a:solidFill>
                <a:latin typeface="Francois One"/>
                <a:ea typeface="Francois One"/>
                <a:cs typeface="Francois One"/>
                <a:sym typeface="Francois One"/>
              </a:rPr>
              <a:t>Website quản lý thư viện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47799" y="5937049"/>
            <a:ext cx="7126122" cy="4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08"/>
              </a:lnSpc>
            </a:pPr>
            <a:r>
              <a:rPr lang="en-US" sz="286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GVHS: TS. Tô Thanh Hải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23987" y="1730911"/>
            <a:ext cx="6519978" cy="41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8"/>
              </a:lnSpc>
            </a:pPr>
            <a:r>
              <a:rPr lang="en-US" sz="318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Phát triển ứng dụng bằng Java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47799" y="6534819"/>
            <a:ext cx="7126122" cy="48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08"/>
              </a:lnSpc>
            </a:pPr>
            <a:r>
              <a:rPr lang="en-US" sz="2863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Thực hiện: Lê Hoàng Thiện Mỹ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20415" y="-617586"/>
            <a:ext cx="2130797" cy="213079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ADF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684283" y="0"/>
            <a:ext cx="8603717" cy="10287000"/>
            <a:chOff x="0" y="0"/>
            <a:chExt cx="11471623" cy="137160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t="10145" b="10145"/>
            <a:stretch>
              <a:fillRect/>
            </a:stretch>
          </p:blipFill>
          <p:spPr>
            <a:xfrm>
              <a:off x="0" y="0"/>
              <a:ext cx="11471623" cy="13716000"/>
            </a:xfrm>
            <a:prstGeom prst="rect">
              <a:avLst/>
            </a:prstGeom>
          </p:spPr>
        </p:pic>
      </p:grpSp>
      <p:sp>
        <p:nvSpPr>
          <p:cNvPr id="7" name="Freeform 7"/>
          <p:cNvSpPr/>
          <p:nvPr/>
        </p:nvSpPr>
        <p:spPr>
          <a:xfrm>
            <a:off x="1052512" y="1028700"/>
            <a:ext cx="430609" cy="484511"/>
          </a:xfrm>
          <a:custGeom>
            <a:avLst/>
            <a:gdLst/>
            <a:ahLst/>
            <a:cxnLst/>
            <a:rect l="l" t="t" r="r" b="b"/>
            <a:pathLst>
              <a:path w="430609" h="484511">
                <a:moveTo>
                  <a:pt x="0" y="0"/>
                </a:moveTo>
                <a:lnTo>
                  <a:pt x="430609" y="0"/>
                </a:lnTo>
                <a:lnTo>
                  <a:pt x="430609" y="484511"/>
                </a:lnTo>
                <a:lnTo>
                  <a:pt x="0" y="4845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8" name="TextBox 8"/>
          <p:cNvSpPr txBox="1"/>
          <p:nvPr/>
        </p:nvSpPr>
        <p:spPr>
          <a:xfrm>
            <a:off x="1028700" y="2553289"/>
            <a:ext cx="6180293" cy="3297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692"/>
              </a:lnSpc>
            </a:pPr>
            <a:r>
              <a:rPr lang="en-US" sz="12692">
                <a:solidFill>
                  <a:srgbClr val="000000"/>
                </a:solidFill>
                <a:latin typeface="Francois One"/>
                <a:ea typeface="Francois One"/>
                <a:cs typeface="Francois One"/>
                <a:sym typeface="Francois One"/>
              </a:rPr>
              <a:t>Mục tiêu </a:t>
            </a:r>
          </a:p>
          <a:p>
            <a:pPr algn="l">
              <a:lnSpc>
                <a:spcPts val="12692"/>
              </a:lnSpc>
            </a:pPr>
            <a:r>
              <a:rPr lang="en-US" sz="12692">
                <a:solidFill>
                  <a:srgbClr val="000000"/>
                </a:solidFill>
                <a:latin typeface="Francois One"/>
                <a:ea typeface="Francois One"/>
                <a:cs typeface="Francois One"/>
                <a:sym typeface="Francois One"/>
              </a:rPr>
              <a:t>đề tài</a:t>
            </a:r>
          </a:p>
        </p:txBody>
      </p:sp>
      <p:grpSp>
        <p:nvGrpSpPr>
          <p:cNvPr id="9" name="Group 9"/>
          <p:cNvGrpSpPr/>
          <p:nvPr/>
        </p:nvGrpSpPr>
        <p:grpSpPr>
          <a:xfrm rot="5400000">
            <a:off x="-240903" y="8398298"/>
            <a:ext cx="1469033" cy="2308372"/>
            <a:chOff x="0" y="0"/>
            <a:chExt cx="660400" cy="103772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60400" cy="1037723"/>
            </a:xfrm>
            <a:custGeom>
              <a:avLst/>
              <a:gdLst/>
              <a:ahLst/>
              <a:cxnLst/>
              <a:rect l="l" t="t" r="r" b="b"/>
              <a:pathLst>
                <a:path w="660400" h="1037723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3498"/>
                  </a:cubicBezTo>
                  <a:lnTo>
                    <a:pt x="660400" y="1037723"/>
                  </a:lnTo>
                  <a:lnTo>
                    <a:pt x="0" y="1037723"/>
                  </a:lnTo>
                  <a:lnTo>
                    <a:pt x="0" y="334021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70ADF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0800"/>
              <a:ext cx="660400" cy="986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11243" y="6126300"/>
            <a:ext cx="8193090" cy="2000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94"/>
              </a:lnSpc>
            </a:pPr>
            <a:r>
              <a:rPr lang="en-US" sz="2576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Xây dựng thành công website quản lý thư viện. Tối ưu hóa các nghiệp vụ quản lý thư viện. </a:t>
            </a:r>
          </a:p>
          <a:p>
            <a:pPr algn="just">
              <a:lnSpc>
                <a:spcPts val="3994"/>
              </a:lnSpc>
            </a:pPr>
            <a:r>
              <a:rPr lang="en-US" sz="2576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Giúp nâng cao năng xuất làm việc và tăng cường tính toàn vẹn của dữ liệu.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47799" y="1179002"/>
            <a:ext cx="6519978" cy="41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8"/>
              </a:lnSpc>
            </a:pPr>
            <a:r>
              <a:rPr lang="en-US" sz="318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Phát triển ứng dụng bằng Java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2512" y="1028700"/>
            <a:ext cx="430609" cy="484511"/>
          </a:xfrm>
          <a:custGeom>
            <a:avLst/>
            <a:gdLst/>
            <a:ahLst/>
            <a:cxnLst/>
            <a:rect l="l" t="t" r="r" b="b"/>
            <a:pathLst>
              <a:path w="430609" h="484511">
                <a:moveTo>
                  <a:pt x="0" y="0"/>
                </a:moveTo>
                <a:lnTo>
                  <a:pt x="430609" y="0"/>
                </a:lnTo>
                <a:lnTo>
                  <a:pt x="430609" y="484511"/>
                </a:lnTo>
                <a:lnTo>
                  <a:pt x="0" y="4845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0" y="4952351"/>
            <a:ext cx="18288000" cy="5334649"/>
            <a:chOff x="0" y="0"/>
            <a:chExt cx="24384000" cy="7112866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/>
            <a:srcRect t="28122" b="28122"/>
            <a:stretch>
              <a:fillRect/>
            </a:stretch>
          </p:blipFill>
          <p:spPr>
            <a:xfrm>
              <a:off x="0" y="0"/>
              <a:ext cx="24384000" cy="7112866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16490953" y="-758012"/>
            <a:ext cx="2529240" cy="252924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ADF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4952351"/>
            <a:ext cx="18347929" cy="5334649"/>
            <a:chOff x="0" y="0"/>
            <a:chExt cx="4832376" cy="1405011"/>
          </a:xfrm>
        </p:grpSpPr>
        <p:sp>
          <p:nvSpPr>
            <p:cNvPr id="9" name="Freeform 9">
              <a:hlinkClick r:id="rId5" tooltip="https://logos-world.net/react-logo/"/>
            </p:cNvPr>
            <p:cNvSpPr/>
            <p:nvPr/>
          </p:nvSpPr>
          <p:spPr>
            <a:xfrm>
              <a:off x="0" y="0"/>
              <a:ext cx="4832376" cy="1405011"/>
            </a:xfrm>
            <a:custGeom>
              <a:avLst/>
              <a:gdLst/>
              <a:ahLst/>
              <a:cxnLst/>
              <a:rect l="l" t="t" r="r" b="b"/>
              <a:pathLst>
                <a:path w="4832376" h="1405011">
                  <a:moveTo>
                    <a:pt x="0" y="0"/>
                  </a:moveTo>
                  <a:lnTo>
                    <a:pt x="4832376" y="0"/>
                  </a:lnTo>
                  <a:lnTo>
                    <a:pt x="4832376" y="1405011"/>
                  </a:lnTo>
                  <a:lnTo>
                    <a:pt x="0" y="1405011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4832376" cy="14812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2732043" y="5582366"/>
            <a:ext cx="1768436" cy="1768436"/>
          </a:xfrm>
          <a:custGeom>
            <a:avLst/>
            <a:gdLst/>
            <a:ahLst/>
            <a:cxnLst/>
            <a:rect l="l" t="t" r="r" b="b"/>
            <a:pathLst>
              <a:path w="1768436" h="1768436">
                <a:moveTo>
                  <a:pt x="0" y="0"/>
                </a:moveTo>
                <a:lnTo>
                  <a:pt x="1768436" y="0"/>
                </a:lnTo>
                <a:lnTo>
                  <a:pt x="1768436" y="1768436"/>
                </a:lnTo>
                <a:lnTo>
                  <a:pt x="0" y="17684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2" name="Freeform 12"/>
          <p:cNvSpPr/>
          <p:nvPr/>
        </p:nvSpPr>
        <p:spPr>
          <a:xfrm>
            <a:off x="6260079" y="5280206"/>
            <a:ext cx="4218234" cy="2372756"/>
          </a:xfrm>
          <a:custGeom>
            <a:avLst/>
            <a:gdLst/>
            <a:ahLst/>
            <a:cxnLst/>
            <a:rect l="l" t="t" r="r" b="b"/>
            <a:pathLst>
              <a:path w="4218234" h="2372756">
                <a:moveTo>
                  <a:pt x="0" y="0"/>
                </a:moveTo>
                <a:lnTo>
                  <a:pt x="4218234" y="0"/>
                </a:lnTo>
                <a:lnTo>
                  <a:pt x="4218234" y="2372756"/>
                </a:lnTo>
                <a:lnTo>
                  <a:pt x="0" y="237275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3" name="Freeform 13"/>
          <p:cNvSpPr/>
          <p:nvPr/>
        </p:nvSpPr>
        <p:spPr>
          <a:xfrm>
            <a:off x="11706705" y="5751687"/>
            <a:ext cx="5552595" cy="1429793"/>
          </a:xfrm>
          <a:custGeom>
            <a:avLst/>
            <a:gdLst/>
            <a:ahLst/>
            <a:cxnLst/>
            <a:rect l="l" t="t" r="r" b="b"/>
            <a:pathLst>
              <a:path w="5552595" h="1429793">
                <a:moveTo>
                  <a:pt x="0" y="0"/>
                </a:moveTo>
                <a:lnTo>
                  <a:pt x="5552595" y="0"/>
                </a:lnTo>
                <a:lnTo>
                  <a:pt x="5552595" y="1429794"/>
                </a:lnTo>
                <a:lnTo>
                  <a:pt x="0" y="14297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4" name="Freeform 14"/>
          <p:cNvSpPr/>
          <p:nvPr/>
        </p:nvSpPr>
        <p:spPr>
          <a:xfrm>
            <a:off x="2542675" y="7761198"/>
            <a:ext cx="2346301" cy="2085275"/>
          </a:xfrm>
          <a:custGeom>
            <a:avLst/>
            <a:gdLst/>
            <a:ahLst/>
            <a:cxnLst/>
            <a:rect l="l" t="t" r="r" b="b"/>
            <a:pathLst>
              <a:path w="2346301" h="2085275">
                <a:moveTo>
                  <a:pt x="0" y="0"/>
                </a:moveTo>
                <a:lnTo>
                  <a:pt x="2346301" y="0"/>
                </a:lnTo>
                <a:lnTo>
                  <a:pt x="2346301" y="2085275"/>
                </a:lnTo>
                <a:lnTo>
                  <a:pt x="0" y="208527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5" name="Freeform 15"/>
          <p:cNvSpPr/>
          <p:nvPr/>
        </p:nvSpPr>
        <p:spPr>
          <a:xfrm>
            <a:off x="13576547" y="7642931"/>
            <a:ext cx="2038762" cy="2038762"/>
          </a:xfrm>
          <a:custGeom>
            <a:avLst/>
            <a:gdLst/>
            <a:ahLst/>
            <a:cxnLst/>
            <a:rect l="l" t="t" r="r" b="b"/>
            <a:pathLst>
              <a:path w="2038762" h="2038762">
                <a:moveTo>
                  <a:pt x="0" y="0"/>
                </a:moveTo>
                <a:lnTo>
                  <a:pt x="2038761" y="0"/>
                </a:lnTo>
                <a:lnTo>
                  <a:pt x="2038761" y="2038762"/>
                </a:lnTo>
                <a:lnTo>
                  <a:pt x="0" y="203876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6" name="TextBox 16"/>
          <p:cNvSpPr txBox="1"/>
          <p:nvPr/>
        </p:nvSpPr>
        <p:spPr>
          <a:xfrm>
            <a:off x="1647799" y="1179002"/>
            <a:ext cx="6166015" cy="41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8"/>
              </a:lnSpc>
            </a:pPr>
            <a:r>
              <a:rPr lang="en-US" sz="318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Phát triển ứng dụng bằng Java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52513" y="2076128"/>
            <a:ext cx="7183528" cy="2450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91"/>
              </a:lnSpc>
            </a:pPr>
            <a:r>
              <a:rPr lang="en-US" sz="9491">
                <a:solidFill>
                  <a:srgbClr val="000000"/>
                </a:solidFill>
                <a:latin typeface="Francois One"/>
                <a:ea typeface="Francois One"/>
                <a:cs typeface="Francois One"/>
                <a:sym typeface="Francois One"/>
              </a:rPr>
              <a:t>Công nghệ và Công cụ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144001" y="2331455"/>
            <a:ext cx="8865092" cy="16830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308"/>
              </a:lnSpc>
            </a:pPr>
            <a:r>
              <a:rPr lang="en-US" sz="236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Đề tài được lập trình trên nền Backend bằng JavaSpring bằng công cụ IntelliJ IDEA và Frontend được thiết kế trên nền ReactJS và thư việm đồ họa Boostrap 5 bằng công cụ VS studio code.</a:t>
            </a:r>
          </a:p>
          <a:p>
            <a:pPr algn="r">
              <a:lnSpc>
                <a:spcPts val="3308"/>
              </a:lnSpc>
            </a:pPr>
            <a:r>
              <a:rPr lang="en-US" sz="236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Toàn bộ dữ liệu của website sẽ được lưu trữ bằng Postgre SQL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CEDCE9E3-B98F-2BA7-A557-43F1F3F3B3D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46164" y="7619675"/>
            <a:ext cx="2723523" cy="21703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514324" y="-932403"/>
            <a:ext cx="2529240" cy="252924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ADF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683406" y="1766803"/>
            <a:ext cx="12921189" cy="8334167"/>
          </a:xfrm>
          <a:custGeom>
            <a:avLst/>
            <a:gdLst/>
            <a:ahLst/>
            <a:cxnLst/>
            <a:rect l="l" t="t" r="r" b="b"/>
            <a:pathLst>
              <a:path w="12921189" h="8334167">
                <a:moveTo>
                  <a:pt x="0" y="0"/>
                </a:moveTo>
                <a:lnTo>
                  <a:pt x="12921188" y="0"/>
                </a:lnTo>
                <a:lnTo>
                  <a:pt x="12921188" y="8334167"/>
                </a:lnTo>
                <a:lnTo>
                  <a:pt x="0" y="8334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6" name="TextBox 6"/>
          <p:cNvSpPr txBox="1"/>
          <p:nvPr/>
        </p:nvSpPr>
        <p:spPr>
          <a:xfrm>
            <a:off x="4280189" y="671113"/>
            <a:ext cx="9727621" cy="834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6231">
                <a:solidFill>
                  <a:srgbClr val="000000"/>
                </a:solidFill>
                <a:latin typeface="Francois One"/>
                <a:ea typeface="Francois One"/>
                <a:cs typeface="Francois One"/>
                <a:sym typeface="Francois One"/>
              </a:rPr>
              <a:t>Sơ đồ Use Case tổng quát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514324" y="-932403"/>
            <a:ext cx="2529240" cy="252924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ADF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657600" y="1359721"/>
            <a:ext cx="10210800" cy="8907322"/>
          </a:xfrm>
          <a:custGeom>
            <a:avLst/>
            <a:gdLst/>
            <a:ahLst/>
            <a:cxnLst/>
            <a:rect l="l" t="t" r="r" b="b"/>
            <a:pathLst>
              <a:path w="9918121" h="8690163">
                <a:moveTo>
                  <a:pt x="0" y="0"/>
                </a:moveTo>
                <a:lnTo>
                  <a:pt x="9918121" y="0"/>
                </a:lnTo>
                <a:lnTo>
                  <a:pt x="9918121" y="8690163"/>
                </a:lnTo>
                <a:lnTo>
                  <a:pt x="0" y="86901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6" name="TextBox 6"/>
          <p:cNvSpPr txBox="1"/>
          <p:nvPr/>
        </p:nvSpPr>
        <p:spPr>
          <a:xfrm>
            <a:off x="4280189" y="446517"/>
            <a:ext cx="9727621" cy="834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1"/>
              </a:lnSpc>
            </a:pPr>
            <a:r>
              <a:rPr lang="en-US" sz="6231">
                <a:solidFill>
                  <a:srgbClr val="000000"/>
                </a:solidFill>
                <a:latin typeface="Francois One"/>
                <a:ea typeface="Francois One"/>
                <a:cs typeface="Francois One"/>
                <a:sym typeface="Francois One"/>
              </a:rPr>
              <a:t>Sơ đồ quan hệ CSDL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2512" y="1028700"/>
            <a:ext cx="430609" cy="484511"/>
          </a:xfrm>
          <a:custGeom>
            <a:avLst/>
            <a:gdLst/>
            <a:ahLst/>
            <a:cxnLst/>
            <a:rect l="l" t="t" r="r" b="b"/>
            <a:pathLst>
              <a:path w="430609" h="484511">
                <a:moveTo>
                  <a:pt x="0" y="0"/>
                </a:moveTo>
                <a:lnTo>
                  <a:pt x="430609" y="0"/>
                </a:lnTo>
                <a:lnTo>
                  <a:pt x="430609" y="484511"/>
                </a:lnTo>
                <a:lnTo>
                  <a:pt x="0" y="4845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1647799" y="1179002"/>
            <a:ext cx="5229717" cy="41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8"/>
              </a:lnSpc>
            </a:pPr>
            <a:r>
              <a:rPr lang="en-US" sz="318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Phát triển ứng dụng bằng Java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83704" y="2368544"/>
            <a:ext cx="5097063" cy="2652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80"/>
              </a:lnSpc>
            </a:pPr>
            <a:r>
              <a:rPr lang="en-US" sz="10180">
                <a:solidFill>
                  <a:srgbClr val="00BF63"/>
                </a:solidFill>
                <a:latin typeface="Francois One"/>
                <a:ea typeface="Francois One"/>
                <a:cs typeface="Francois One"/>
                <a:sym typeface="Francois One"/>
              </a:rPr>
              <a:t>Kết quả đạt được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758760" y="-935869"/>
            <a:ext cx="2529240" cy="252924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ADF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382083" y="2939251"/>
            <a:ext cx="9905917" cy="5605613"/>
            <a:chOff x="0" y="0"/>
            <a:chExt cx="13207889" cy="7474151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/>
            <a:srcRect t="7571" b="7571"/>
            <a:stretch>
              <a:fillRect/>
            </a:stretch>
          </p:blipFill>
          <p:spPr>
            <a:xfrm>
              <a:off x="0" y="0"/>
              <a:ext cx="13207889" cy="7474151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647799" y="5538938"/>
            <a:ext cx="5315907" cy="844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Xây dựng thành công website  quản lý thư viện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681813"/>
            <a:ext cx="437249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47799" y="6731469"/>
            <a:ext cx="4532968" cy="1263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8"/>
              </a:lnSpc>
            </a:pPr>
            <a:r>
              <a:rPr lang="en-US" sz="236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Học thêm được nhiều kiến thức về ngôn ngữ lập trình Java và cách hoạt động của Web API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6893394"/>
            <a:ext cx="540283" cy="581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44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47799" y="8338323"/>
            <a:ext cx="4532968" cy="1263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8"/>
              </a:lnSpc>
            </a:pPr>
            <a:r>
              <a:rPr lang="en-US" sz="236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Nâng cao kỹ năng lập trình và thiết kế giao diện bằng ReactJS</a:t>
            </a:r>
          </a:p>
          <a:p>
            <a:pPr algn="l">
              <a:lnSpc>
                <a:spcPts val="3308"/>
              </a:lnSpc>
            </a:pPr>
            <a:endParaRPr lang="en-US" sz="236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28700" y="8500248"/>
            <a:ext cx="427866" cy="581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44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2512" y="1028700"/>
            <a:ext cx="430609" cy="484511"/>
          </a:xfrm>
          <a:custGeom>
            <a:avLst/>
            <a:gdLst/>
            <a:ahLst/>
            <a:cxnLst/>
            <a:rect l="l" t="t" r="r" b="b"/>
            <a:pathLst>
              <a:path w="430609" h="484511">
                <a:moveTo>
                  <a:pt x="0" y="0"/>
                </a:moveTo>
                <a:lnTo>
                  <a:pt x="430609" y="0"/>
                </a:lnTo>
                <a:lnTo>
                  <a:pt x="430609" y="484511"/>
                </a:lnTo>
                <a:lnTo>
                  <a:pt x="0" y="4845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1647799" y="1179002"/>
            <a:ext cx="5229717" cy="41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8"/>
              </a:lnSpc>
            </a:pPr>
            <a:r>
              <a:rPr lang="en-US" sz="318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Phát triển ứng dụng bằng Java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83704" y="2778381"/>
            <a:ext cx="5097063" cy="1360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80"/>
              </a:lnSpc>
            </a:pPr>
            <a:r>
              <a:rPr lang="en-US" sz="10180">
                <a:solidFill>
                  <a:srgbClr val="FF3131"/>
                </a:solidFill>
                <a:latin typeface="Francois One"/>
                <a:ea typeface="Francois One"/>
                <a:cs typeface="Francois One"/>
                <a:sym typeface="Francois One"/>
              </a:rPr>
              <a:t>Hạn chế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758760" y="-935869"/>
            <a:ext cx="2529240" cy="252924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ADF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382083" y="2939251"/>
            <a:ext cx="9905917" cy="5605613"/>
            <a:chOff x="0" y="0"/>
            <a:chExt cx="13207889" cy="7474151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/>
            <a:srcRect t="10078" b="10078"/>
            <a:stretch>
              <a:fillRect/>
            </a:stretch>
          </p:blipFill>
          <p:spPr>
            <a:xfrm>
              <a:off x="0" y="0"/>
              <a:ext cx="13207889" cy="7474151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647799" y="4900625"/>
            <a:ext cx="5315907" cy="844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Code chưa thật sự tối ưu hoàn toàn và giao diện chưa hoàn thiện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43500"/>
            <a:ext cx="437249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47799" y="6093156"/>
            <a:ext cx="4532968" cy="844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8"/>
              </a:lnSpc>
            </a:pPr>
            <a:r>
              <a:rPr lang="en-US" sz="236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Chức năng chưa đầy đủ, còn nhiều thiếu sót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6255081"/>
            <a:ext cx="540283" cy="581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44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47799" y="7700010"/>
            <a:ext cx="4532968" cy="844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8"/>
              </a:lnSpc>
            </a:pPr>
            <a:r>
              <a:rPr lang="en-US" sz="236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Hiệu xuất chưa tối ưu, còn một số lỗi tiềm ẩn chưa khắc phục được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7861935"/>
            <a:ext cx="427866" cy="581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44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58E4B-D617-C1A0-CEC6-A4C07892D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432524D-4C37-ADCE-27EE-78020AF91C01}"/>
              </a:ext>
            </a:extLst>
          </p:cNvPr>
          <p:cNvSpPr/>
          <p:nvPr/>
        </p:nvSpPr>
        <p:spPr>
          <a:xfrm>
            <a:off x="1052512" y="1028700"/>
            <a:ext cx="430609" cy="484511"/>
          </a:xfrm>
          <a:custGeom>
            <a:avLst/>
            <a:gdLst/>
            <a:ahLst/>
            <a:cxnLst/>
            <a:rect l="l" t="t" r="r" b="b"/>
            <a:pathLst>
              <a:path w="430609" h="484511">
                <a:moveTo>
                  <a:pt x="0" y="0"/>
                </a:moveTo>
                <a:lnTo>
                  <a:pt x="430609" y="0"/>
                </a:lnTo>
                <a:lnTo>
                  <a:pt x="430609" y="484511"/>
                </a:lnTo>
                <a:lnTo>
                  <a:pt x="0" y="4845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E07D3A4-BE77-21E0-0D11-0AE1B0572D6E}"/>
              </a:ext>
            </a:extLst>
          </p:cNvPr>
          <p:cNvSpPr txBox="1"/>
          <p:nvPr/>
        </p:nvSpPr>
        <p:spPr>
          <a:xfrm>
            <a:off x="1647799" y="1179002"/>
            <a:ext cx="5229717" cy="41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8"/>
              </a:lnSpc>
            </a:pPr>
            <a:r>
              <a:rPr lang="en-US" sz="318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Phát triển ứng dụng bằng Java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465563CB-6F60-97B9-6A8F-BB9F3F6D2220}"/>
              </a:ext>
            </a:extLst>
          </p:cNvPr>
          <p:cNvSpPr txBox="1"/>
          <p:nvPr/>
        </p:nvSpPr>
        <p:spPr>
          <a:xfrm>
            <a:off x="1083704" y="2778381"/>
            <a:ext cx="6612496" cy="12380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180"/>
              </a:lnSpc>
            </a:pPr>
            <a:r>
              <a:rPr lang="en-US" sz="7200">
                <a:solidFill>
                  <a:srgbClr val="00B050"/>
                </a:solidFill>
                <a:latin typeface="Francois One"/>
                <a:ea typeface="Francois One"/>
                <a:cs typeface="Francois One"/>
                <a:sym typeface="Francois One"/>
              </a:rPr>
              <a:t>Hướng phát triển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09C3F73B-7F4C-522E-08AF-673B777ACEFB}"/>
              </a:ext>
            </a:extLst>
          </p:cNvPr>
          <p:cNvGrpSpPr/>
          <p:nvPr/>
        </p:nvGrpSpPr>
        <p:grpSpPr>
          <a:xfrm>
            <a:off x="15758760" y="-935869"/>
            <a:ext cx="2529240" cy="2529240"/>
            <a:chOff x="0" y="0"/>
            <a:chExt cx="812800" cy="812800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F82DFFDF-768B-2883-A0FA-4851B8FFBAB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ADF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472178EF-B726-91EF-E83E-EBC052189230}"/>
                </a:ext>
              </a:extLst>
            </p:cNvPr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C5B546F5-E9BB-9288-7740-8BBF2DB5E20F}"/>
              </a:ext>
            </a:extLst>
          </p:cNvPr>
          <p:cNvSpPr txBox="1"/>
          <p:nvPr/>
        </p:nvSpPr>
        <p:spPr>
          <a:xfrm>
            <a:off x="1647799" y="4900625"/>
            <a:ext cx="5315907" cy="81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Bổ sung thêm nhiều tính năng như xuất: Excel, PDF,..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1A15B161-2FCA-4A58-9984-0C620C20D658}"/>
              </a:ext>
            </a:extLst>
          </p:cNvPr>
          <p:cNvSpPr txBox="1"/>
          <p:nvPr/>
        </p:nvSpPr>
        <p:spPr>
          <a:xfrm>
            <a:off x="1028700" y="5043500"/>
            <a:ext cx="437249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45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1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46469020-885E-A7E5-11B0-E524CD71BD2E}"/>
              </a:ext>
            </a:extLst>
          </p:cNvPr>
          <p:cNvSpPr txBox="1"/>
          <p:nvPr/>
        </p:nvSpPr>
        <p:spPr>
          <a:xfrm>
            <a:off x="1647799" y="6093156"/>
            <a:ext cx="4532968" cy="816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8"/>
              </a:lnSpc>
            </a:pPr>
            <a:r>
              <a:rPr lang="en-US" sz="236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Khắc phục thêm lỗi tìm ẩn, logic chương trình.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66A353EF-45A1-1B57-C89E-55C9781611CE}"/>
              </a:ext>
            </a:extLst>
          </p:cNvPr>
          <p:cNvSpPr txBox="1"/>
          <p:nvPr/>
        </p:nvSpPr>
        <p:spPr>
          <a:xfrm>
            <a:off x="1028700" y="6255081"/>
            <a:ext cx="540283" cy="581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44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0AC2DC4B-4015-63DC-2B02-06FF9878B761}"/>
              </a:ext>
            </a:extLst>
          </p:cNvPr>
          <p:cNvSpPr txBox="1"/>
          <p:nvPr/>
        </p:nvSpPr>
        <p:spPr>
          <a:xfrm>
            <a:off x="1647799" y="7700010"/>
            <a:ext cx="4532968" cy="816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8"/>
              </a:lnSpc>
            </a:pPr>
            <a:r>
              <a:rPr lang="en-US" sz="236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Nâng cao thẩm mỹ, tăng tốc độ sử lý, bảo mật của website.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31594145-6289-2B2B-B1CB-E21E9325774B}"/>
              </a:ext>
            </a:extLst>
          </p:cNvPr>
          <p:cNvSpPr txBox="1"/>
          <p:nvPr/>
        </p:nvSpPr>
        <p:spPr>
          <a:xfrm>
            <a:off x="1028700" y="7861935"/>
            <a:ext cx="427866" cy="581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4499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3</a:t>
            </a:r>
          </a:p>
        </p:txBody>
      </p:sp>
      <p:pic>
        <p:nvPicPr>
          <p:cNvPr id="17" name="Picture 16" descr="A red arrow in a black background&#10;&#10;Description automatically generated">
            <a:extLst>
              <a:ext uri="{FF2B5EF4-FFF2-40B4-BE49-F238E27FC236}">
                <a16:creationId xmlns:a16="http://schemas.microsoft.com/office/drawing/2014/main" id="{3FB66091-BF1A-0BA7-59CB-D7031648DB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915400" y="2890030"/>
            <a:ext cx="8480531" cy="565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411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2512" y="1028700"/>
            <a:ext cx="430609" cy="484511"/>
          </a:xfrm>
          <a:custGeom>
            <a:avLst/>
            <a:gdLst/>
            <a:ahLst/>
            <a:cxnLst/>
            <a:rect l="l" t="t" r="r" b="b"/>
            <a:pathLst>
              <a:path w="430609" h="484511">
                <a:moveTo>
                  <a:pt x="0" y="0"/>
                </a:moveTo>
                <a:lnTo>
                  <a:pt x="430609" y="0"/>
                </a:lnTo>
                <a:lnTo>
                  <a:pt x="430609" y="484511"/>
                </a:lnTo>
                <a:lnTo>
                  <a:pt x="0" y="4845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" name="TextBox 3"/>
          <p:cNvSpPr txBox="1"/>
          <p:nvPr/>
        </p:nvSpPr>
        <p:spPr>
          <a:xfrm>
            <a:off x="1647799" y="1179002"/>
            <a:ext cx="6056669" cy="414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8"/>
              </a:lnSpc>
            </a:pPr>
            <a:r>
              <a:rPr lang="en-US" sz="3188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Phát triển ứng dụng bằng Java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670716"/>
            <a:ext cx="11797595" cy="4259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327"/>
              </a:lnSpc>
            </a:pPr>
            <a:r>
              <a:rPr lang="en-US" sz="16327">
                <a:solidFill>
                  <a:srgbClr val="000000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thank you</a:t>
            </a:r>
          </a:p>
          <a:p>
            <a:pPr algn="l">
              <a:lnSpc>
                <a:spcPts val="16327"/>
              </a:lnSpc>
            </a:pPr>
            <a:r>
              <a:rPr lang="en-US" sz="16327">
                <a:solidFill>
                  <a:srgbClr val="000000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for listening!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47529" y="-836828"/>
            <a:ext cx="3437200" cy="34372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ADF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288621" y="0"/>
            <a:ext cx="6999379" cy="10287000"/>
            <a:chOff x="0" y="0"/>
            <a:chExt cx="9332505" cy="1371600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/>
            <a:srcRect l="26618" r="23626"/>
            <a:stretch>
              <a:fillRect/>
            </a:stretch>
          </p:blipFill>
          <p:spPr>
            <a:xfrm>
              <a:off x="0" y="0"/>
              <a:ext cx="9332505" cy="13716000"/>
            </a:xfrm>
            <a:prstGeom prst="rect">
              <a:avLst/>
            </a:prstGeom>
          </p:spPr>
        </p:pic>
      </p:grpSp>
      <p:sp>
        <p:nvSpPr>
          <p:cNvPr id="10" name="TextBox 10"/>
          <p:cNvSpPr txBox="1"/>
          <p:nvPr/>
        </p:nvSpPr>
        <p:spPr>
          <a:xfrm>
            <a:off x="1028700" y="7825791"/>
            <a:ext cx="9218829" cy="6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08"/>
              </a:lnSpc>
            </a:pPr>
            <a:r>
              <a:rPr lang="en-US" sz="3363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DEMO WEBSITE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315</Words>
  <Application>Microsoft Office PowerPoint</Application>
  <PresentationFormat>Custom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Montserrat</vt:lpstr>
      <vt:lpstr>Arial</vt:lpstr>
      <vt:lpstr>Roboto</vt:lpstr>
      <vt:lpstr>Anton</vt:lpstr>
      <vt:lpstr>Calibri</vt:lpstr>
      <vt:lpstr>Bebas Neue Cyrillic</vt:lpstr>
      <vt:lpstr>Poppins Bold</vt:lpstr>
      <vt:lpstr>Francois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Modern Library Presentation - RA317</dc:title>
  <cp:lastModifiedBy>Mỹ Thiện</cp:lastModifiedBy>
  <cp:revision>11</cp:revision>
  <dcterms:created xsi:type="dcterms:W3CDTF">2006-08-16T00:00:00Z</dcterms:created>
  <dcterms:modified xsi:type="dcterms:W3CDTF">2024-10-12T09:28:42Z</dcterms:modified>
  <dc:identifier>DAGS8toQMS0</dc:identifier>
</cp:coreProperties>
</file>

<file path=docProps/thumbnail.jpeg>
</file>